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269" r:id="rId3"/>
    <p:sldId id="270" r:id="rId4"/>
    <p:sldId id="281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59" r:id="rId13"/>
    <p:sldId id="278" r:id="rId14"/>
    <p:sldId id="260" r:id="rId15"/>
    <p:sldId id="262" r:id="rId16"/>
    <p:sldId id="264" r:id="rId17"/>
    <p:sldId id="279" r:id="rId18"/>
    <p:sldId id="263" r:id="rId19"/>
    <p:sldId id="258" r:id="rId20"/>
    <p:sldId id="280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47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Dibujo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cap="none" spc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AD583-5164-4DFB-AA4A-3A312BD8FD6C}" type="datetimeFigureOut">
              <a:rPr lang="ru-RU" smtClean="0"/>
              <a:pPr/>
              <a:t>13.05.2021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0BB7-2986-405F-AFC3-9D5474F5F6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39440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AD583-5164-4DFB-AA4A-3A312BD8FD6C}" type="datetimeFigureOut">
              <a:rPr lang="ru-RU" smtClean="0"/>
              <a:pPr/>
              <a:t>13.05.2021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0BB7-2986-405F-AFC3-9D5474F5F6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55152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AD583-5164-4DFB-AA4A-3A312BD8FD6C}" type="datetimeFigureOut">
              <a:rPr lang="ru-RU" smtClean="0"/>
              <a:pPr/>
              <a:t>13.05.2021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0BB7-2986-405F-AFC3-9D5474F5F6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98641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ln>
                  <a:noFill/>
                </a:ln>
                <a:solidFill>
                  <a:srgbClr val="0000CC"/>
                </a:solidFill>
              </a:defRPr>
            </a:lvl1pPr>
            <a:lvl2pPr>
              <a:defRPr>
                <a:ln>
                  <a:noFill/>
                </a:ln>
                <a:solidFill>
                  <a:srgbClr val="0000CC"/>
                </a:solidFill>
              </a:defRPr>
            </a:lvl2pPr>
            <a:lvl3pPr>
              <a:defRPr>
                <a:ln>
                  <a:noFill/>
                </a:ln>
                <a:solidFill>
                  <a:srgbClr val="0000CC"/>
                </a:solidFill>
              </a:defRPr>
            </a:lvl3pPr>
            <a:lvl4pPr>
              <a:defRPr>
                <a:ln>
                  <a:noFill/>
                </a:ln>
                <a:solidFill>
                  <a:srgbClr val="0000CC"/>
                </a:solidFill>
              </a:defRPr>
            </a:lvl4pPr>
            <a:lvl5pPr>
              <a:defRPr>
                <a:ln>
                  <a:noFill/>
                </a:ln>
                <a:solidFill>
                  <a:srgbClr val="0000CC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AD583-5164-4DFB-AA4A-3A312BD8FD6C}" type="datetimeFigureOut">
              <a:rPr lang="ru-RU" smtClean="0"/>
              <a:pPr/>
              <a:t>13.05.2021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0BB7-2986-405F-AFC3-9D5474F5F6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84230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AD583-5164-4DFB-AA4A-3A312BD8FD6C}" type="datetimeFigureOut">
              <a:rPr lang="ru-RU" smtClean="0"/>
              <a:pPr/>
              <a:t>13.05.2021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0BB7-2986-405F-AFC3-9D5474F5F6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8902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AD583-5164-4DFB-AA4A-3A312BD8FD6C}" type="datetimeFigureOut">
              <a:rPr lang="ru-RU" smtClean="0"/>
              <a:pPr/>
              <a:t>13.05.2021</a:t>
            </a:fld>
            <a:endParaRPr lang="ru-RU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0BB7-2986-405F-AFC3-9D5474F5F6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05625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AD583-5164-4DFB-AA4A-3A312BD8FD6C}" type="datetimeFigureOut">
              <a:rPr lang="ru-RU" smtClean="0"/>
              <a:pPr/>
              <a:t>13.05.2021</a:t>
            </a:fld>
            <a:endParaRPr lang="ru-RU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0BB7-2986-405F-AFC3-9D5474F5F6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63346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AD583-5164-4DFB-AA4A-3A312BD8FD6C}" type="datetimeFigureOut">
              <a:rPr lang="ru-RU" smtClean="0"/>
              <a:pPr/>
              <a:t>13.05.2021</a:t>
            </a:fld>
            <a:endParaRPr lang="ru-RU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0BB7-2986-405F-AFC3-9D5474F5F6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078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AD583-5164-4DFB-AA4A-3A312BD8FD6C}" type="datetimeFigureOut">
              <a:rPr lang="ru-RU" smtClean="0"/>
              <a:pPr/>
              <a:t>13.05.2021</a:t>
            </a:fld>
            <a:endParaRPr lang="ru-RU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0BB7-2986-405F-AFC3-9D5474F5F6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35996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AD583-5164-4DFB-AA4A-3A312BD8FD6C}" type="datetimeFigureOut">
              <a:rPr lang="ru-RU" smtClean="0"/>
              <a:pPr/>
              <a:t>13.05.2021</a:t>
            </a:fld>
            <a:endParaRPr lang="ru-RU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0BB7-2986-405F-AFC3-9D5474F5F6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15489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AD583-5164-4DFB-AA4A-3A312BD8FD6C}" type="datetimeFigureOut">
              <a:rPr lang="ru-RU" smtClean="0"/>
              <a:pPr/>
              <a:t>13.05.2021</a:t>
            </a:fld>
            <a:endParaRPr lang="ru-RU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0BB7-2986-405F-AFC3-9D5474F5F6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81619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1AD583-5164-4DFB-AA4A-3A312BD8FD6C}" type="datetimeFigureOut">
              <a:rPr lang="ru-RU" smtClean="0"/>
              <a:pPr/>
              <a:t>13.05.2021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D0BB7-2986-405F-AFC3-9D5474F5F626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6 Imagen" descr="Dibujo.bmp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0" y="0"/>
            <a:ext cx="9144000" cy="7010400"/>
          </a:xfrm>
          <a:prstGeom prst="rect">
            <a:avLst/>
          </a:prstGeom>
          <a:gradFill flip="none" rotWithShape="1">
            <a:gsLst>
              <a:gs pos="100000">
                <a:srgbClr val="03D4A8">
                  <a:alpha val="18000"/>
                </a:srgbClr>
              </a:gs>
              <a:gs pos="25000">
                <a:srgbClr val="21D6E0">
                  <a:alpha val="23000"/>
                </a:srgbClr>
              </a:gs>
              <a:gs pos="75000">
                <a:srgbClr val="0087E6">
                  <a:alpha val="25000"/>
                </a:srgbClr>
              </a:gs>
              <a:gs pos="100000">
                <a:srgbClr val="005CBF">
                  <a:alpha val="25999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237525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95536" y="404664"/>
            <a:ext cx="8208912" cy="388843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Перспективы</a:t>
            </a:r>
            <a:b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методической работы</a:t>
            </a: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МБДОУ 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ЦРР - детский </a:t>
            </a: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сад № 16</a:t>
            </a:r>
            <a:b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2021- 2022 </a:t>
            </a: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учебный год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220072" y="5733256"/>
            <a:ext cx="3960440" cy="1008112"/>
          </a:xfrm>
        </p:spPr>
        <p:txBody>
          <a:bodyPr>
            <a:noAutofit/>
          </a:bodyPr>
          <a:lstStyle/>
          <a:p>
            <a:r>
              <a:rPr lang="ru-RU" sz="1800" dirty="0" smtClean="0"/>
              <a:t>Заместитель заведующего по ВМР   МБДОУ ЦРР – детский сад №16</a:t>
            </a:r>
          </a:p>
          <a:p>
            <a:r>
              <a:rPr lang="ru-RU" sz="1800" dirty="0" smtClean="0"/>
              <a:t>                                          </a:t>
            </a:r>
            <a:r>
              <a:rPr lang="ru-RU" sz="1800" dirty="0" err="1" smtClean="0"/>
              <a:t>Мочар</a:t>
            </a:r>
            <a:r>
              <a:rPr lang="ru-RU" sz="1800" dirty="0" smtClean="0"/>
              <a:t> С.А.</a:t>
            </a:r>
            <a:endParaRPr lang="ru-RU" sz="1800" dirty="0"/>
          </a:p>
        </p:txBody>
      </p:sp>
    </p:spTree>
    <p:extLst>
      <p:ext uri="{BB962C8B-B14F-4D97-AF65-F5344CB8AC3E}">
        <p14:creationId xmlns="" xmlns:p14="http://schemas.microsoft.com/office/powerpoint/2010/main" val="1429885705"/>
      </p:ext>
    </p:extLst>
  </p:cSld>
  <p:clrMapOvr>
    <a:masterClrMapping/>
  </p:clrMapOvr>
  <p:transition advTm="19781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658" y="728238"/>
            <a:ext cx="8632684" cy="54015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59367212"/>
      </p:ext>
    </p:extLst>
  </p:cSld>
  <p:clrMapOvr>
    <a:masterClrMapping/>
  </p:clrMapOvr>
  <p:transition advTm="19875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ДИАГНОСТИКА </a:t>
            </a:r>
            <a:r>
              <a:rPr lang="en-US" dirty="0"/>
              <a:t>SMART SCHOOL </a:t>
            </a:r>
            <a:r>
              <a:rPr lang="en-US" dirty="0" smtClean="0"/>
              <a:t>PRO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08104" y="1227839"/>
            <a:ext cx="3384376" cy="27537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238936"/>
            <a:ext cx="4014636" cy="29688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62903" y="3916492"/>
            <a:ext cx="3365081" cy="28556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2" y="3899389"/>
            <a:ext cx="3456384" cy="284883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81332375"/>
      </p:ext>
    </p:extLst>
  </p:cSld>
  <p:clrMapOvr>
    <a:masterClrMapping/>
  </p:clrMapOvr>
  <p:transition advTm="20374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628800"/>
            <a:ext cx="8261616" cy="508674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Проект цифровая образовательная среда  «</a:t>
            </a:r>
            <a:r>
              <a:rPr lang="ru-RU" dirty="0" err="1" smtClean="0"/>
              <a:t>ПиктоМир</a:t>
            </a:r>
            <a:r>
              <a:rPr lang="ru-RU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36862328"/>
      </p:ext>
    </p:extLst>
  </p:cSld>
  <p:clrMapOvr>
    <a:masterClrMapping/>
  </p:clrMapOvr>
  <p:transition advTm="19874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3752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Инновационный проект 2021 -2022 г.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436" y="1052736"/>
            <a:ext cx="8993128" cy="56886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34636513"/>
      </p:ext>
    </p:extLst>
  </p:cSld>
  <p:clrMapOvr>
    <a:masterClrMapping/>
  </p:clrMapOvr>
  <p:transition advTm="19953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1 этап с 4 до 6 лет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endParaRPr lang="ru-RU" sz="2700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1481089"/>
            <a:ext cx="7272808" cy="51845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1591" y="334847"/>
            <a:ext cx="2408129" cy="240812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30811977"/>
      </p:ext>
    </p:extLst>
  </p:cSld>
  <p:clrMapOvr>
    <a:masterClrMapping/>
  </p:clrMapOvr>
  <p:transition advTm="19812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34146" y="2132856"/>
            <a:ext cx="4634591" cy="45365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268760"/>
            <a:ext cx="3324987" cy="212392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2 этап с 5 до 8 лет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3213422"/>
            <a:ext cx="3411028" cy="23467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11720965"/>
      </p:ext>
    </p:extLst>
  </p:cSld>
  <p:clrMapOvr>
    <a:masterClrMapping/>
  </p:clrMapOvr>
  <p:transition advTm="19874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Преемственность ДОУ – Школа -  ВУЗ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dirty="0"/>
              <a:t/>
            </a:r>
            <a:br>
              <a:rPr lang="ru-RU" dirty="0"/>
            </a:br>
            <a:r>
              <a:rPr lang="ru-RU" dirty="0"/>
              <a:t>Обеспечение преемственности с программами начальной и основной </a:t>
            </a:r>
            <a:r>
              <a:rPr lang="ru-RU" dirty="0" smtClean="0"/>
              <a:t>школы</a:t>
            </a:r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dirty="0" smtClean="0"/>
              <a:t>Семейство </a:t>
            </a:r>
            <a:r>
              <a:rPr lang="ru-RU" dirty="0"/>
              <a:t>отечественных учебных сред</a:t>
            </a:r>
            <a:br>
              <a:rPr lang="ru-RU" dirty="0"/>
            </a:br>
            <a:r>
              <a:rPr lang="ru-RU" dirty="0"/>
              <a:t> </a:t>
            </a:r>
            <a:r>
              <a:rPr lang="ru-RU" dirty="0" err="1"/>
              <a:t>ПиктоМир</a:t>
            </a:r>
            <a:r>
              <a:rPr lang="ru-RU" dirty="0"/>
              <a:t> --&gt; </a:t>
            </a:r>
            <a:r>
              <a:rPr lang="ru-RU" dirty="0" err="1"/>
              <a:t>ПиктоМир</a:t>
            </a:r>
            <a:r>
              <a:rPr lang="ru-RU" dirty="0"/>
              <a:t>-К --&gt; </a:t>
            </a:r>
            <a:r>
              <a:rPr lang="ru-RU" dirty="0" err="1"/>
              <a:t>КуМир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Система </a:t>
            </a:r>
            <a:r>
              <a:rPr lang="ru-RU" dirty="0" err="1"/>
              <a:t>ПиктоМир</a:t>
            </a:r>
            <a:r>
              <a:rPr lang="ru-RU" dirty="0"/>
              <a:t>-К обеспечивает переход от детского </a:t>
            </a:r>
            <a:r>
              <a:rPr lang="ru-RU" dirty="0" err="1"/>
              <a:t>пиктограммного</a:t>
            </a:r>
            <a:r>
              <a:rPr lang="ru-RU" dirty="0"/>
              <a:t> программирования в системе </a:t>
            </a:r>
            <a:r>
              <a:rPr lang="ru-RU" dirty="0" err="1"/>
              <a:t>ПиктоМир</a:t>
            </a:r>
            <a:r>
              <a:rPr lang="ru-RU" dirty="0"/>
              <a:t> ко взрослому текстовому программированию в системе </a:t>
            </a:r>
            <a:r>
              <a:rPr lang="ru-RU" dirty="0" err="1"/>
              <a:t>КуМир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11514539"/>
      </p:ext>
    </p:extLst>
  </p:cSld>
  <p:clrMapOvr>
    <a:masterClrMapping/>
  </p:clrMapOvr>
  <p:transition advTm="20187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Всероссийский проект  </a:t>
            </a:r>
            <a:br>
              <a:rPr lang="ru-RU" dirty="0" smtClean="0"/>
            </a:br>
            <a:r>
              <a:rPr lang="ru-RU" dirty="0" smtClean="0"/>
              <a:t>«</a:t>
            </a:r>
            <a:r>
              <a:rPr lang="ru-RU" dirty="0" err="1" smtClean="0"/>
              <a:t>Эколята</a:t>
            </a:r>
            <a:r>
              <a:rPr lang="ru-RU" dirty="0" smtClean="0"/>
              <a:t> Дошколята»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199" y="1988840"/>
            <a:ext cx="4124065" cy="38164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90928709"/>
      </p:ext>
    </p:extLst>
  </p:cSld>
  <p:clrMapOvr>
    <a:masterClrMapping/>
  </p:clrMapOvr>
  <p:transition advTm="19859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136815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Краевая детская </a:t>
            </a:r>
            <a:br>
              <a:rPr lang="ru-RU" dirty="0" smtClean="0"/>
            </a:br>
            <a:r>
              <a:rPr lang="ru-RU" dirty="0" smtClean="0"/>
              <a:t>психологическая площадка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5680" y="1916832"/>
            <a:ext cx="8686800" cy="3921299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Детская психологическая  площадка  </a:t>
            </a:r>
            <a:r>
              <a:rPr lang="ru-RU" b="1" i="1" dirty="0" smtClean="0"/>
              <a:t>«Профилактика зависимости у детей дошкольного возраста»</a:t>
            </a:r>
          </a:p>
          <a:p>
            <a:r>
              <a:rPr lang="ru-RU" dirty="0" smtClean="0"/>
              <a:t>Профилактическая работа психологической и социальных служб ДОУ</a:t>
            </a:r>
          </a:p>
          <a:p>
            <a:r>
              <a:rPr lang="ru-RU" dirty="0" smtClean="0"/>
              <a:t>Последующее участие в конкурсах:</a:t>
            </a:r>
          </a:p>
          <a:p>
            <a:pPr>
              <a:buNone/>
            </a:pPr>
            <a:r>
              <a:rPr lang="ru-RU" dirty="0" smtClean="0"/>
              <a:t>    </a:t>
            </a:r>
            <a:r>
              <a:rPr lang="ru-RU" b="1" i="1" dirty="0" smtClean="0"/>
              <a:t>«Да  здравствует Здоровье!»</a:t>
            </a:r>
          </a:p>
          <a:p>
            <a:pPr>
              <a:buNone/>
            </a:pPr>
            <a:r>
              <a:rPr lang="ru-RU" b="1" i="1" dirty="0" smtClean="0"/>
              <a:t>    Фонд Президентских Грантов «Куда спешат Муравьи»</a:t>
            </a:r>
          </a:p>
          <a:p>
            <a:endParaRPr lang="ru-RU" b="1" i="1" dirty="0"/>
          </a:p>
        </p:txBody>
      </p:sp>
    </p:spTree>
    <p:extLst>
      <p:ext uri="{BB962C8B-B14F-4D97-AF65-F5344CB8AC3E}">
        <p14:creationId xmlns="" xmlns:p14="http://schemas.microsoft.com/office/powerpoint/2010/main" val="4118690514"/>
      </p:ext>
    </p:extLst>
  </p:cSld>
  <p:clrMapOvr>
    <a:masterClrMapping/>
  </p:clrMapOvr>
  <p:transition advTm="1989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Региональные проекты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spcAft>
                <a:spcPts val="0"/>
              </a:spcAft>
            </a:pPr>
            <a:endParaRPr lang="ru-RU" sz="1800" dirty="0">
              <a:solidFill>
                <a:srgbClr val="8A9092"/>
              </a:solidFill>
              <a:latin typeface="Tahoma"/>
              <a:ea typeface="Times New Roman"/>
              <a:cs typeface="Tahoma"/>
            </a:endParaRPr>
          </a:p>
          <a:p>
            <a:pPr algn="just"/>
            <a:r>
              <a:rPr lang="ru-RU" dirty="0" smtClean="0">
                <a:latin typeface="Times New Roman"/>
                <a:ea typeface="Times New Roman"/>
              </a:rPr>
              <a:t>«</a:t>
            </a:r>
            <a:r>
              <a:rPr lang="en-US" dirty="0" smtClean="0">
                <a:latin typeface="Times New Roman"/>
                <a:ea typeface="Times New Roman"/>
              </a:rPr>
              <a:t>STEM </a:t>
            </a:r>
            <a:r>
              <a:rPr lang="ru-RU" dirty="0" smtClean="0">
                <a:latin typeface="Times New Roman"/>
                <a:ea typeface="Times New Roman"/>
              </a:rPr>
              <a:t> образование»,  «Финансовая грамотность», «Детский ТЕХНОМИР» </a:t>
            </a:r>
          </a:p>
          <a:p>
            <a:pPr algn="just"/>
            <a:r>
              <a:rPr lang="ru-RU" dirty="0" smtClean="0">
                <a:solidFill>
                  <a:srgbClr val="C00000"/>
                </a:solidFill>
                <a:latin typeface="Times New Roman"/>
                <a:ea typeface="Times New Roman"/>
              </a:rPr>
              <a:t>Организация системы «Родительского образования»  в ДОУ</a:t>
            </a:r>
            <a:r>
              <a:rPr lang="ru-RU" dirty="0" smtClean="0">
                <a:solidFill>
                  <a:srgbClr val="FF0000"/>
                </a:solidFill>
                <a:latin typeface="Times New Roman"/>
                <a:ea typeface="Times New Roman"/>
              </a:rPr>
              <a:t>.</a:t>
            </a:r>
            <a:r>
              <a:rPr lang="ru-RU" dirty="0" smtClean="0">
                <a:latin typeface="Times New Roman"/>
                <a:ea typeface="Times New Roman"/>
              </a:rPr>
              <a:t> Развитие </a:t>
            </a:r>
            <a:r>
              <a:rPr lang="ru-RU" dirty="0">
                <a:latin typeface="Times New Roman"/>
                <a:ea typeface="Times New Roman"/>
              </a:rPr>
              <a:t>партнёрских отношений и сотрудничество с родителями воспитанников в свете требований ФГОС </a:t>
            </a:r>
            <a:r>
              <a:rPr lang="ru-RU" dirty="0" smtClean="0">
                <a:latin typeface="Times New Roman"/>
                <a:ea typeface="Times New Roman"/>
              </a:rPr>
              <a:t>ДО и </a:t>
            </a:r>
            <a:r>
              <a:rPr lang="ru-RU" dirty="0">
                <a:latin typeface="Times New Roman"/>
                <a:ea typeface="Times New Roman"/>
              </a:rPr>
              <a:t>273-ФЗ «Об образовании в РФ</a:t>
            </a:r>
            <a:r>
              <a:rPr lang="ru-RU" dirty="0" smtClean="0">
                <a:latin typeface="Times New Roman"/>
                <a:ea typeface="Times New Roman"/>
              </a:rPr>
              <a:t>».</a:t>
            </a:r>
            <a:r>
              <a:rPr lang="ru-RU" sz="2800" b="1" dirty="0">
                <a:latin typeface="Times New Roman"/>
                <a:ea typeface="Times New Roman"/>
              </a:rPr>
              <a:t> </a:t>
            </a:r>
            <a:endParaRPr lang="ru-RU" dirty="0">
              <a:latin typeface="Times New Roman"/>
              <a:ea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21086754"/>
      </p:ext>
    </p:extLst>
  </p:cSld>
  <p:clrMapOvr>
    <a:masterClrMapping/>
  </p:clrMapOvr>
  <p:transition advTm="20062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6394" y="1268760"/>
            <a:ext cx="4380213" cy="237626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0093" y="2522860"/>
            <a:ext cx="5949427" cy="334655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6746" y="4005064"/>
            <a:ext cx="5070534" cy="272806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ahoma"/>
              </a:rPr>
              <a:t/>
            </a:r>
            <a:b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ahoma"/>
              </a:rPr>
            </a:br>
            <a:r>
              <a:rPr lang="ru-RU" sz="2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ahoma"/>
              </a:rPr>
              <a:t>Цель: </a:t>
            </a:r>
            <a:r>
              <a:rPr lang="ru-RU" sz="24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ahoma"/>
              </a:rPr>
              <a:t>Создание </a:t>
            </a:r>
            <a:r>
              <a:rPr lang="ru-RU" sz="2400" b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ahoma"/>
              </a:rPr>
              <a:t>условий </a:t>
            </a:r>
            <a:r>
              <a:rPr lang="ru-RU" sz="24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ahoma"/>
              </a:rPr>
              <a:t>для реализации профессионального </a:t>
            </a:r>
            <a:r>
              <a:rPr lang="ru-RU" sz="2400" b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ahoma"/>
              </a:rPr>
              <a:t/>
            </a:r>
            <a:br>
              <a:rPr lang="ru-RU" sz="2400" b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ahoma"/>
              </a:rPr>
            </a:br>
            <a:r>
              <a:rPr lang="ru-RU" sz="2400" b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ahoma"/>
              </a:rPr>
              <a:t>роста </a:t>
            </a:r>
            <a:r>
              <a:rPr lang="ru-RU" sz="24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ahoma"/>
              </a:rPr>
              <a:t>педагогов.</a:t>
            </a:r>
            <a:r>
              <a:rPr lang="ru-RU" sz="20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ahoma"/>
              </a:rPr>
              <a:t/>
            </a:r>
            <a:br>
              <a:rPr lang="ru-RU" sz="20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ahoma"/>
              </a:rPr>
            </a:br>
            <a:endParaRPr lang="ru-RU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14807" y="1268760"/>
            <a:ext cx="3882473" cy="12618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521" y="3944024"/>
            <a:ext cx="3024336" cy="27973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74132248"/>
      </p:ext>
    </p:extLst>
  </p:cSld>
  <p:clrMapOvr>
    <a:masterClrMapping/>
  </p:clrMapOvr>
  <p:transition advTm="19578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ЗАДАЧИ методической службы на  следующий уч. год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772816"/>
            <a:ext cx="8229600" cy="4708525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1. Совершенствование методической службы повышение качества профессиональной компетентности старших воспитателей, педагогов ДОУ. 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r>
              <a:rPr lang="ru-RU" dirty="0"/>
              <a:t>2. Поиск путей по формированию и развитию профессиональных компетенций педагогов (стимулирование к участию в инновационной и экспериментальной  деятельности). </a:t>
            </a:r>
          </a:p>
          <a:p>
            <a:endParaRPr lang="ru-RU" dirty="0"/>
          </a:p>
          <a:p>
            <a:r>
              <a:rPr lang="ru-RU" dirty="0"/>
              <a:t>3. Создание условий для повышения профессионального роста молодых (начинающих) педагогов. Реализация мероприятий по созданию «Школы наставничества».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59074579"/>
      </p:ext>
    </p:extLst>
  </p:cSld>
  <p:clrMapOvr>
    <a:masterClrMapping/>
  </p:clrMapOvr>
  <p:transition advTm="20061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0" y="4161005"/>
            <a:ext cx="4587313" cy="25803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19" y="274638"/>
            <a:ext cx="8547753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Повышение квалификации педагогов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916832"/>
            <a:ext cx="8640960" cy="4824536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План аттестации на 2020-2021 уч. год </a:t>
            </a:r>
          </a:p>
          <a:p>
            <a:pPr marL="0" indent="0">
              <a:buNone/>
            </a:pPr>
            <a:r>
              <a:rPr lang="ru-RU" sz="3200" dirty="0"/>
              <a:t> </a:t>
            </a:r>
            <a:r>
              <a:rPr lang="ru-RU" sz="3200" dirty="0" smtClean="0"/>
              <a:t>   выполнен на 100 %.</a:t>
            </a:r>
          </a:p>
          <a:p>
            <a:pPr marL="0" indent="0">
              <a:buNone/>
            </a:pPr>
            <a:endParaRPr lang="ru-RU" sz="3200" dirty="0" smtClean="0"/>
          </a:p>
          <a:p>
            <a:r>
              <a:rPr lang="ru-RU" sz="3200" dirty="0" smtClean="0"/>
              <a:t>План повышения квалификации – 80 %</a:t>
            </a:r>
          </a:p>
          <a:p>
            <a:pPr>
              <a:buNone/>
            </a:pPr>
            <a:endParaRPr lang="ru-RU" sz="3200" dirty="0" smtClean="0"/>
          </a:p>
          <a:p>
            <a:pPr marL="0" indent="0">
              <a:buNone/>
            </a:pPr>
            <a:endParaRPr lang="ru-RU" sz="3200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261625"/>
      </p:ext>
    </p:extLst>
  </p:cSld>
  <p:clrMapOvr>
    <a:masterClrMapping/>
  </p:clrMapOvr>
  <p:transition advTm="19656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образование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Обучение  педагогов  – 9%</a:t>
            </a:r>
          </a:p>
          <a:p>
            <a:r>
              <a:rPr lang="ru-RU" dirty="0" smtClean="0"/>
              <a:t>высшее </a:t>
            </a:r>
            <a:r>
              <a:rPr lang="ru-RU" dirty="0" smtClean="0"/>
              <a:t>образование – 3 чел. </a:t>
            </a:r>
            <a:endParaRPr lang="ru-RU" dirty="0" smtClean="0"/>
          </a:p>
          <a:p>
            <a:r>
              <a:rPr lang="ru-RU" dirty="0" smtClean="0"/>
              <a:t>Переподготовка</a:t>
            </a:r>
            <a:r>
              <a:rPr lang="ru-RU" dirty="0" smtClean="0"/>
              <a:t> – 1 чел.</a:t>
            </a:r>
            <a:endParaRPr lang="ru-RU" dirty="0" smtClean="0"/>
          </a:p>
          <a:p>
            <a:r>
              <a:rPr lang="ru-RU" dirty="0" smtClean="0"/>
              <a:t>Переквалификация – </a:t>
            </a:r>
            <a:r>
              <a:rPr lang="ru-RU" smtClean="0"/>
              <a:t>0 чел.</a:t>
            </a: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1026" name="Picture 2" descr="F:\Gm1eIGg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3645024"/>
            <a:ext cx="5376597" cy="3024336"/>
          </a:xfrm>
          <a:prstGeom prst="rect">
            <a:avLst/>
          </a:prstGeom>
          <a:noFill/>
        </p:spPr>
      </p:pic>
    </p:spTree>
  </p:cSld>
  <p:clrMapOvr>
    <a:masterClrMapping/>
  </p:clrMapOvr>
  <p:transition advTm="19937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Профессиональная активность педагогов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525963"/>
          </a:xfrm>
        </p:spPr>
        <p:txBody>
          <a:bodyPr>
            <a:normAutofit/>
          </a:bodyPr>
          <a:lstStyle/>
          <a:p>
            <a:r>
              <a:rPr lang="ru-RU" dirty="0" smtClean="0"/>
              <a:t>Выступления </a:t>
            </a:r>
            <a:r>
              <a:rPr lang="ru-RU" dirty="0"/>
              <a:t>на педагогических конференциях, семинарах  (район) – 40%</a:t>
            </a:r>
          </a:p>
          <a:p>
            <a:r>
              <a:rPr lang="ru-RU" dirty="0"/>
              <a:t>Участие в конкурсах: </a:t>
            </a:r>
          </a:p>
          <a:p>
            <a:pPr marL="0" indent="0">
              <a:buNone/>
            </a:pPr>
            <a:r>
              <a:rPr lang="ru-RU" dirty="0" smtClean="0"/>
              <a:t>   уровень </a:t>
            </a:r>
            <a:r>
              <a:rPr lang="ru-RU" dirty="0"/>
              <a:t>ДОУ – 100%</a:t>
            </a:r>
          </a:p>
          <a:p>
            <a:pPr marL="0" indent="0">
              <a:buNone/>
            </a:pPr>
            <a:r>
              <a:rPr lang="ru-RU" dirty="0" smtClean="0"/>
              <a:t>   район </a:t>
            </a:r>
            <a:r>
              <a:rPr lang="ru-RU" dirty="0"/>
              <a:t>– 60%; «Учитель года» – 9%</a:t>
            </a:r>
          </a:p>
          <a:p>
            <a:pPr marL="0" indent="0">
              <a:buNone/>
            </a:pPr>
            <a:r>
              <a:rPr lang="ru-RU" dirty="0" smtClean="0"/>
              <a:t>   </a:t>
            </a:r>
            <a:r>
              <a:rPr lang="ru-RU" dirty="0"/>
              <a:t>краевой, межрегиональный  - 19%</a:t>
            </a:r>
          </a:p>
          <a:p>
            <a:pPr marL="0" indent="0">
              <a:buNone/>
            </a:pPr>
            <a:r>
              <a:rPr lang="ru-RU" dirty="0" smtClean="0"/>
              <a:t>   </a:t>
            </a:r>
            <a:r>
              <a:rPr lang="ru-RU" dirty="0"/>
              <a:t>всероссийский и международный – 11</a:t>
            </a:r>
            <a:r>
              <a:rPr lang="ru-RU" dirty="0" smtClean="0"/>
              <a:t>%</a:t>
            </a:r>
          </a:p>
          <a:p>
            <a:r>
              <a:rPr lang="ru-RU" dirty="0" smtClean="0"/>
              <a:t>Участие </a:t>
            </a:r>
            <a:r>
              <a:rPr lang="ru-RU" dirty="0"/>
              <a:t>педагогов в научно-практической, инновационной деятельности – 17%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58452170"/>
      </p:ext>
    </p:extLst>
  </p:cSld>
  <p:clrMapOvr>
    <a:masterClrMapping/>
  </p:clrMapOvr>
  <p:transition advTm="19718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/>
              <a:t>                   О проекте</a:t>
            </a:r>
            <a:endParaRPr lang="ru-RU" sz="5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31231"/>
            <a:ext cx="8093464" cy="43900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16632"/>
            <a:ext cx="3676207" cy="11522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68760424"/>
      </p:ext>
    </p:extLst>
  </p:cSld>
  <p:clrMapOvr>
    <a:masterClrMapping/>
  </p:clrMapOvr>
  <p:transition advTm="20078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11076" y="332656"/>
            <a:ext cx="4591685" cy="28803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45128" y="3950075"/>
            <a:ext cx="3297631" cy="27648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116632"/>
            <a:ext cx="3910719" cy="36620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2423" y="2874747"/>
            <a:ext cx="3735905" cy="38401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37971245"/>
      </p:ext>
    </p:extLst>
  </p:cSld>
  <p:clrMapOvr>
    <a:masterClrMapping/>
  </p:clrMapOvr>
  <p:transition advTm="19781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51520" y="548680"/>
            <a:ext cx="8696473" cy="60486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82597398"/>
      </p:ext>
    </p:extLst>
  </p:cSld>
  <p:clrMapOvr>
    <a:masterClrMapping/>
  </p:clrMapOvr>
  <p:transition advTm="20421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548680"/>
            <a:ext cx="9164555" cy="55774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36355245"/>
      </p:ext>
    </p:extLst>
  </p:cSld>
  <p:clrMapOvr>
    <a:masterClrMapping/>
  </p:clrMapOvr>
  <p:transition advTm="20077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 ment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TM02474572[[fn=Медицинский шаблон оформления]]</Template>
  <TotalTime>323</TotalTime>
  <Words>314</Words>
  <Application>Microsoft Office PowerPoint</Application>
  <PresentationFormat>Экран (4:3)</PresentationFormat>
  <Paragraphs>51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La mente</vt:lpstr>
      <vt:lpstr>Перспективы методической работы МБДОУ ЦРР - детский сад № 16 на 2021- 2022 учебный год</vt:lpstr>
      <vt:lpstr> Цель: Создание условий для реализации профессионального  роста педагогов. </vt:lpstr>
      <vt:lpstr>Повышение квалификации педагогов</vt:lpstr>
      <vt:lpstr>образование</vt:lpstr>
      <vt:lpstr>Профессиональная активность педагогов</vt:lpstr>
      <vt:lpstr>                   О проекте</vt:lpstr>
      <vt:lpstr>Слайд 7</vt:lpstr>
      <vt:lpstr>Слайд 8</vt:lpstr>
      <vt:lpstr>Слайд 9</vt:lpstr>
      <vt:lpstr>Слайд 10</vt:lpstr>
      <vt:lpstr>ДИАГНОСТИКА SMART SCHOOL PRO</vt:lpstr>
      <vt:lpstr>Проект цифровая образовательная среда  «ПиктоМир»</vt:lpstr>
      <vt:lpstr>Инновационный проект 2021 -2022 г.</vt:lpstr>
      <vt:lpstr>               1 этап с 4 до 6 лет</vt:lpstr>
      <vt:lpstr>2 этап с 5 до 8 лет</vt:lpstr>
      <vt:lpstr>Преемственность ДОУ – Школа -  ВУЗ</vt:lpstr>
      <vt:lpstr>Всероссийский проект   «Эколята Дошколята»</vt:lpstr>
      <vt:lpstr>Краевая детская  психологическая площадка  </vt:lpstr>
      <vt:lpstr>Региональные проекты</vt:lpstr>
      <vt:lpstr>ЗАДАЧИ методической службы на  следующий уч. год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sk</dc:creator>
  <cp:lastModifiedBy>1</cp:lastModifiedBy>
  <cp:revision>33</cp:revision>
  <dcterms:created xsi:type="dcterms:W3CDTF">2020-09-16T16:59:48Z</dcterms:created>
  <dcterms:modified xsi:type="dcterms:W3CDTF">2021-05-13T07:57:22Z</dcterms:modified>
</cp:coreProperties>
</file>