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9" r:id="rId5"/>
    <p:sldId id="265" r:id="rId6"/>
    <p:sldId id="261" r:id="rId7"/>
    <p:sldId id="266" r:id="rId8"/>
    <p:sldId id="268" r:id="rId9"/>
    <p:sldId id="267" r:id="rId10"/>
    <p:sldId id="264" r:id="rId11"/>
    <p:sldId id="263" r:id="rId12"/>
    <p:sldId id="273" r:id="rId13"/>
    <p:sldId id="269" r:id="rId14"/>
    <p:sldId id="271" r:id="rId15"/>
    <p:sldId id="270" r:id="rId16"/>
    <p:sldId id="272" r:id="rId17"/>
    <p:sldId id="275" r:id="rId18"/>
    <p:sldId id="274" r:id="rId19"/>
    <p:sldId id="276" r:id="rId20"/>
    <p:sldId id="277" r:id="rId21"/>
    <p:sldId id="278" r:id="rId22"/>
    <p:sldId id="258" r:id="rId23"/>
    <p:sldId id="27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25" autoAdjust="0"/>
    <p:restoredTop sz="97273" autoAdjust="0"/>
  </p:normalViewPr>
  <p:slideViewPr>
    <p:cSldViewPr>
      <p:cViewPr>
        <p:scale>
          <a:sx n="70" d="100"/>
          <a:sy n="70" d="100"/>
        </p:scale>
        <p:origin x="-1794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6C412-B6C6-4523-9F3D-7872A92AABB8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FB2AF-7576-4235-9A53-9BFDBBD345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6C412-B6C6-4523-9F3D-7872A92AABB8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FB2AF-7576-4235-9A53-9BFDBBD345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6C412-B6C6-4523-9F3D-7872A92AABB8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FB2AF-7576-4235-9A53-9BFDBBD345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6C412-B6C6-4523-9F3D-7872A92AABB8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FB2AF-7576-4235-9A53-9BFDBBD345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6C412-B6C6-4523-9F3D-7872A92AABB8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FB2AF-7576-4235-9A53-9BFDBBD345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6C412-B6C6-4523-9F3D-7872A92AABB8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FB2AF-7576-4235-9A53-9BFDBBD345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6C412-B6C6-4523-9F3D-7872A92AABB8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FB2AF-7576-4235-9A53-9BFDBBD345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6C412-B6C6-4523-9F3D-7872A92AABB8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FB2AF-7576-4235-9A53-9BFDBBD345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6C412-B6C6-4523-9F3D-7872A92AABB8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FB2AF-7576-4235-9A53-9BFDBBD345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6C412-B6C6-4523-9F3D-7872A92AABB8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FB2AF-7576-4235-9A53-9BFDBBD345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6C412-B6C6-4523-9F3D-7872A92AABB8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FB2AF-7576-4235-9A53-9BFDBBD345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46C412-B6C6-4523-9F3D-7872A92AABB8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9FB2AF-7576-4235-9A53-9BFDBBD3452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8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1032" y="548680"/>
            <a:ext cx="8712968" cy="1470025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Муниципальное бюджетное дошкольное образовательное </a:t>
            </a:r>
            <a:br>
              <a:rPr lang="ru-RU" sz="2000" b="1" dirty="0" smtClean="0"/>
            </a:br>
            <a:r>
              <a:rPr lang="ru-RU" sz="2000" b="1" dirty="0" smtClean="0"/>
              <a:t>учреждение центр развития ребенка – </a:t>
            </a:r>
            <a:br>
              <a:rPr lang="ru-RU" sz="2000" b="1" dirty="0" smtClean="0"/>
            </a:br>
            <a:r>
              <a:rPr lang="ru-RU" sz="2000" b="1" dirty="0" smtClean="0"/>
              <a:t>детский сад № 16 г. Нытва</a:t>
            </a:r>
            <a:endParaRPr lang="ru-RU" sz="2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2852936"/>
            <a:ext cx="6400800" cy="175260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Современный детский сад – пространство развития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ребенка</a:t>
            </a:r>
          </a:p>
          <a:p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556792"/>
            <a:ext cx="9144000" cy="530120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556792"/>
            <a:ext cx="84969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В центре развития речи имеются игры на развитие звуковой культуры речи, грамматического строя речи, обогащения словарного запаса, развитие связной речи. Игры и пособия на развитие речевого дыхания.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5126" name="Picture 6" descr="https://avatars.mds.yandex.net/get-pdb/1449405/3097af72-bf7f-4b6e-a8c1-ce74dd11d07d/s1200?webp=false"/>
          <p:cNvPicPr>
            <a:picLocks noChangeAspect="1" noChangeArrowheads="1"/>
          </p:cNvPicPr>
          <p:nvPr/>
        </p:nvPicPr>
        <p:blipFill>
          <a:blip r:embed="rId3" cstate="print"/>
          <a:srcRect r="18745"/>
          <a:stretch>
            <a:fillRect/>
          </a:stretch>
        </p:blipFill>
        <p:spPr bwMode="auto">
          <a:xfrm>
            <a:off x="323528" y="3140968"/>
            <a:ext cx="2736304" cy="2326411"/>
          </a:xfrm>
          <a:prstGeom prst="rect">
            <a:avLst/>
          </a:prstGeom>
          <a:noFill/>
        </p:spPr>
      </p:pic>
      <p:pic>
        <p:nvPicPr>
          <p:cNvPr id="5128" name="Picture 8" descr="https://im0-tub-ru.yandex.net/i?id=badf83f7d51552300fee7a1cf7fb5afd-srl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3284984"/>
            <a:ext cx="3142984" cy="2358405"/>
          </a:xfrm>
          <a:prstGeom prst="rect">
            <a:avLst/>
          </a:prstGeom>
          <a:noFill/>
        </p:spPr>
      </p:pic>
      <p:pic>
        <p:nvPicPr>
          <p:cNvPr id="5124" name="Picture 4" descr="http://i.mycdn.me/i?r=AzEPZsRbOZEKgBhR0XGMT1Rk-ql8NnliWK89RCw5WSsxsKaKTM5SRkZCeTgDn6uOyi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808" y="3789040"/>
            <a:ext cx="2932315" cy="26369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556792"/>
            <a:ext cx="9144000" cy="530120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2" name="Picture 4" descr="https://sun9-76.userapi.com/Ej4drhflkeXdYDwF1OXrswRcsrxe1y0Dmp-sug/x4jC-rOhHZ0.jpg"/>
          <p:cNvPicPr>
            <a:picLocks noChangeAspect="1" noChangeArrowheads="1"/>
          </p:cNvPicPr>
          <p:nvPr/>
        </p:nvPicPr>
        <p:blipFill>
          <a:blip r:embed="rId3" cstate="print"/>
          <a:srcRect l="22083" t="19203" r="11666"/>
          <a:stretch>
            <a:fillRect/>
          </a:stretch>
        </p:blipFill>
        <p:spPr bwMode="auto">
          <a:xfrm>
            <a:off x="5796136" y="4532846"/>
            <a:ext cx="2170247" cy="1985074"/>
          </a:xfrm>
          <a:prstGeom prst="rect">
            <a:avLst/>
          </a:prstGeom>
          <a:noFill/>
        </p:spPr>
      </p:pic>
      <p:pic>
        <p:nvPicPr>
          <p:cNvPr id="7170" name="Picture 2" descr="https://sun9-58.userapi.com/pR80-xxLNmMOOcyutYqCoQhmArWrV06PrkHD3w/DI7HA9Y-21s.jpg"/>
          <p:cNvPicPr>
            <a:picLocks noChangeAspect="1" noChangeArrowheads="1"/>
          </p:cNvPicPr>
          <p:nvPr/>
        </p:nvPicPr>
        <p:blipFill>
          <a:blip r:embed="rId4" cstate="print"/>
          <a:srcRect l="1019" t="29901" r="3163" b="4862"/>
          <a:stretch>
            <a:fillRect/>
          </a:stretch>
        </p:blipFill>
        <p:spPr bwMode="auto">
          <a:xfrm>
            <a:off x="2552596" y="2924944"/>
            <a:ext cx="3826434" cy="1953924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95536" y="1844824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В сфере развития мелкой моторики: мозаики, шнуровки,  </a:t>
            </a:r>
            <a:r>
              <a:rPr lang="ru-RU" sz="2400" dirty="0" err="1" smtClean="0">
                <a:solidFill>
                  <a:schemeClr val="bg1"/>
                </a:solidFill>
              </a:rPr>
              <a:t>пазлы</a:t>
            </a:r>
            <a:r>
              <a:rPr lang="ru-RU" sz="2400" dirty="0" smtClean="0">
                <a:solidFill>
                  <a:schemeClr val="bg1"/>
                </a:solidFill>
              </a:rPr>
              <a:t>, штриховки, игры с песком и т.д.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5122" name="Picture 2" descr="https://avatars.mds.yandex.net/get-districts/403922/2a000001681da9b7591a13b13aff4861414c/optimize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88"/>
          <a:stretch/>
        </p:blipFill>
        <p:spPr bwMode="auto">
          <a:xfrm>
            <a:off x="403199" y="4532846"/>
            <a:ext cx="2707848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556792"/>
            <a:ext cx="9144000" cy="530120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626" name="Picture 2" descr="https://sun9-64.userapi.com/oKcBvT0DWOsi1XHUpTzD08snZla5-BXEEzqeaA/0fJI5lycgOI.jpg"/>
          <p:cNvPicPr>
            <a:picLocks noChangeAspect="1" noChangeArrowheads="1"/>
          </p:cNvPicPr>
          <p:nvPr/>
        </p:nvPicPr>
        <p:blipFill>
          <a:blip r:embed="rId3" cstate="print"/>
          <a:srcRect t="9777"/>
          <a:stretch>
            <a:fillRect/>
          </a:stretch>
        </p:blipFill>
        <p:spPr bwMode="auto">
          <a:xfrm rot="16200000">
            <a:off x="401203" y="1335102"/>
            <a:ext cx="2184404" cy="2627785"/>
          </a:xfrm>
          <a:prstGeom prst="rect">
            <a:avLst/>
          </a:prstGeom>
          <a:noFill/>
        </p:spPr>
      </p:pic>
      <p:pic>
        <p:nvPicPr>
          <p:cNvPr id="26634" name="Picture 10" descr="https://sun9-4.userapi.com/vJDH34jLYiUmNo73He47nrV9rOKz8XCoLXG1SA/VjEcF8Pniq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911594" y="4065070"/>
            <a:ext cx="2232248" cy="2976331"/>
          </a:xfrm>
          <a:prstGeom prst="rect">
            <a:avLst/>
          </a:prstGeom>
          <a:noFill/>
        </p:spPr>
      </p:pic>
      <p:pic>
        <p:nvPicPr>
          <p:cNvPr id="26628" name="Picture 4" descr="https://sun9-38.userapi.com/HWc1JRoHmBQaP6hYpPJ7es2uOuV0O6uJs2JeDw/LgPoR_LzzV0.jpg"/>
          <p:cNvPicPr>
            <a:picLocks noChangeAspect="1" noChangeArrowheads="1"/>
          </p:cNvPicPr>
          <p:nvPr/>
        </p:nvPicPr>
        <p:blipFill>
          <a:blip r:embed="rId5" cstate="print"/>
          <a:srcRect l="7239" t="5641" r="5014"/>
          <a:stretch>
            <a:fillRect/>
          </a:stretch>
        </p:blipFill>
        <p:spPr bwMode="auto">
          <a:xfrm rot="16200000">
            <a:off x="2437230" y="2107388"/>
            <a:ext cx="2109305" cy="3024338"/>
          </a:xfrm>
          <a:prstGeom prst="rect">
            <a:avLst/>
          </a:prstGeom>
          <a:noFill/>
        </p:spPr>
      </p:pic>
      <p:pic>
        <p:nvPicPr>
          <p:cNvPr id="26632" name="Picture 8" descr="https://sun9-4.userapi.com/21MsONlI1U_Ni036YrOIsRzNIUfI2AO4F_vKSA/j-GZG8UcfDw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3928" y="3717032"/>
            <a:ext cx="2808312" cy="2106235"/>
          </a:xfrm>
          <a:prstGeom prst="rect">
            <a:avLst/>
          </a:prstGeom>
          <a:noFill/>
        </p:spPr>
      </p:pic>
      <p:pic>
        <p:nvPicPr>
          <p:cNvPr id="26636" name="Picture 12" descr="https://sun9-34.userapi.com/yfwteXg5vLLJmgTbP37zIo8Y5_Fvv39_EXfo0Q/xWkKBCjp91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28184" y="4818204"/>
            <a:ext cx="2719727" cy="2039796"/>
          </a:xfrm>
          <a:prstGeom prst="rect">
            <a:avLst/>
          </a:prstGeom>
          <a:noFill/>
        </p:spPr>
      </p:pic>
      <p:pic>
        <p:nvPicPr>
          <p:cNvPr id="26638" name="Picture 14" descr="https://sun9-2.userapi.com/CxjYI1r4ppLEko1wQRzAQOVdiCKd0kXHemwHtg/aUg8donlpII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12160" y="1556792"/>
            <a:ext cx="2808312" cy="21062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556792"/>
            <a:ext cx="9144000" cy="530120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0722" name="Picture 2" descr="https://sun9-35.userapi.com/7vKUoQJKSYb-L23uthZcA7SKH_Q0-GDnAzhyiA/Hsdvg83NJX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4005064"/>
            <a:ext cx="1990118" cy="2653490"/>
          </a:xfrm>
          <a:prstGeom prst="rect">
            <a:avLst/>
          </a:prstGeom>
          <a:noFill/>
        </p:spPr>
      </p:pic>
      <p:pic>
        <p:nvPicPr>
          <p:cNvPr id="30724" name="Picture 4" descr="https://sun9-10.userapi.com/zCarC4f4cuCtT_h9qU1vKA1exv8nNBOOYKaeBg/_w6p3n75UgQ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140968"/>
            <a:ext cx="2016224" cy="268829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23528" y="1556792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В группе оборудован центр уединения и релаксации с шатром из лент, цветными поролоновыми подушками, сухим бассейном с шариками, воздушной пузырьковой колонной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8" name="Picture 2" descr="https://sun9-6.userapi.com/mLJJ9qKO47GOyLSJtjTV30x-OiJ_sVzURHptag/kLkLyJR3r94.jpg"/>
          <p:cNvPicPr>
            <a:picLocks noChangeAspect="1" noChangeArrowheads="1"/>
          </p:cNvPicPr>
          <p:nvPr/>
        </p:nvPicPr>
        <p:blipFill>
          <a:blip r:embed="rId5" cstate="print"/>
          <a:srcRect t="-4948" r="7621"/>
          <a:stretch>
            <a:fillRect/>
          </a:stretch>
        </p:blipFill>
        <p:spPr bwMode="auto">
          <a:xfrm>
            <a:off x="6732240" y="3212976"/>
            <a:ext cx="1978506" cy="2996952"/>
          </a:xfrm>
          <a:prstGeom prst="rect">
            <a:avLst/>
          </a:prstGeom>
          <a:noFill/>
        </p:spPr>
      </p:pic>
      <p:pic>
        <p:nvPicPr>
          <p:cNvPr id="9" name="Picture 2" descr="https://sun9-76.userapi.com/o7Vs2JUMIRv7qbCHA9qN6RfIF3O07a_gVNxU4w/h9Wgw384P8c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3933056"/>
            <a:ext cx="1998222" cy="2664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556792"/>
            <a:ext cx="9144000" cy="530120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674" name="Picture 2" descr="https://sun9-58.userapi.com/Arc6J8qcBtFIeyB3Sc4mebsc2Ln4NluCDNWzJg/t-5U9KVQEuw.jpg"/>
          <p:cNvPicPr>
            <a:picLocks noChangeAspect="1" noChangeArrowheads="1"/>
          </p:cNvPicPr>
          <p:nvPr/>
        </p:nvPicPr>
        <p:blipFill>
          <a:blip r:embed="rId3" cstate="print"/>
          <a:srcRect t="14545" b="9091"/>
          <a:stretch>
            <a:fillRect/>
          </a:stretch>
        </p:blipFill>
        <p:spPr bwMode="auto">
          <a:xfrm>
            <a:off x="179512" y="2420888"/>
            <a:ext cx="2970330" cy="302433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491880" y="1700808"/>
            <a:ext cx="525658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В группе установлена интерактивная панель Бесконечность. Занятия с панелью Бесконечность направлены  визуальное отслеживание, координацию рук и глаз и понимание причинно-следственной связи в окружающем мире.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Световые точки, уходящие в бесконечность… </a:t>
            </a:r>
            <a:endParaRPr lang="ru-RU" sz="2400" dirty="0" smtClean="0">
              <a:solidFill>
                <a:schemeClr val="bg1"/>
              </a:solidFill>
            </a:endParaRPr>
          </a:p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Такой </a:t>
            </a:r>
            <a:r>
              <a:rPr lang="ru-RU" sz="2400" dirty="0" smtClean="0">
                <a:solidFill>
                  <a:schemeClr val="bg1"/>
                </a:solidFill>
              </a:rPr>
              <a:t>захватывающий световой эффект обеспечивает эта интерактивная световая панель.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556792"/>
            <a:ext cx="9144000" cy="530120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698" name="Picture 2" descr="https://sun9-20.userapi.com/zCW1Pnl-8XUt-74Vx1u9pIE5ajbxATHQQkx3hA/Y1l37Da6Kk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988840"/>
            <a:ext cx="2962226" cy="394963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923928" y="2132856"/>
            <a:ext cx="43924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Для укрепления физического здоровья детей приобретен спортивный инвентарь (мячи разной величины, скакалки, обручи, кегли, </a:t>
            </a:r>
            <a:r>
              <a:rPr lang="ru-RU" sz="2400" dirty="0" err="1" smtClean="0">
                <a:solidFill>
                  <a:schemeClr val="bg1"/>
                </a:solidFill>
              </a:rPr>
              <a:t>кальцеброс</a:t>
            </a:r>
            <a:r>
              <a:rPr lang="ru-RU" sz="2400" dirty="0" smtClean="0">
                <a:solidFill>
                  <a:schemeClr val="bg1"/>
                </a:solidFill>
              </a:rPr>
              <a:t>, гимнастические палки, игры «Теннис», «Бадминтон», массажные дорожки, тренажеры.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556792"/>
            <a:ext cx="9144000" cy="530120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51520" y="1628800"/>
            <a:ext cx="849694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В центре познавательного развития имеются игры и пособия на развитие логики, мышления, внимания. Счетный и раздаточный материал.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 Игры: «Числа и цифры», «Учись считать» и т. д. 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Дидактические игры: «Геометрическое лото», «Сложи фигуру», </a:t>
            </a:r>
            <a:r>
              <a:rPr lang="ru-RU" sz="2000" dirty="0" smtClean="0">
                <a:solidFill>
                  <a:schemeClr val="bg1"/>
                </a:solidFill>
              </a:rPr>
              <a:t>«Математические </a:t>
            </a:r>
            <a:r>
              <a:rPr lang="ru-RU" sz="2000" dirty="0" smtClean="0">
                <a:solidFill>
                  <a:schemeClr val="bg1"/>
                </a:solidFill>
              </a:rPr>
              <a:t>домики», «Детям о времени». 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Развивающие игры: счетные палочки - «Сложи узор, геометрическую фигуру», игры на плоскостное моделирование, игрушки для сенсорного развития детей: вкладыши, </a:t>
            </a:r>
            <a:r>
              <a:rPr lang="ru-RU" sz="2000" dirty="0" err="1" smtClean="0">
                <a:solidFill>
                  <a:schemeClr val="bg1"/>
                </a:solidFill>
              </a:rPr>
              <a:t>пазлы</a:t>
            </a:r>
            <a:r>
              <a:rPr lang="ru-RU" sz="2000" dirty="0" smtClean="0">
                <a:solidFill>
                  <a:schemeClr val="bg1"/>
                </a:solidFill>
              </a:rPr>
              <a:t>, кубики с картинками, домино, шашки, парные картинки.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27652" name="Picture 4" descr="https://sun9-62.userapi.com/f5TVraSFFRDMvi8esNHn35xd0QJGkhHWZaWBNQ/wNWTXGoVEKw.jpg"/>
          <p:cNvPicPr>
            <a:picLocks noChangeAspect="1" noChangeArrowheads="1"/>
          </p:cNvPicPr>
          <p:nvPr/>
        </p:nvPicPr>
        <p:blipFill>
          <a:blip r:embed="rId3" cstate="print"/>
          <a:srcRect t="8249" r="7199" b="25759"/>
          <a:stretch>
            <a:fillRect/>
          </a:stretch>
        </p:blipFill>
        <p:spPr bwMode="auto">
          <a:xfrm>
            <a:off x="179512" y="4509120"/>
            <a:ext cx="3779912" cy="2015953"/>
          </a:xfrm>
          <a:prstGeom prst="rect">
            <a:avLst/>
          </a:prstGeom>
          <a:noFill/>
        </p:spPr>
      </p:pic>
      <p:pic>
        <p:nvPicPr>
          <p:cNvPr id="27654" name="Picture 6" descr="https://sun9-72.userapi.com/wWGlN7ZhV0oUdPJzYXmV_hZuUOgBgjLEXVfAxw/48Ye_3sIPKk.jpg"/>
          <p:cNvPicPr>
            <a:picLocks noChangeAspect="1" noChangeArrowheads="1"/>
          </p:cNvPicPr>
          <p:nvPr/>
        </p:nvPicPr>
        <p:blipFill>
          <a:blip r:embed="rId4" cstate="print"/>
          <a:srcRect t="22619" r="1587"/>
          <a:stretch>
            <a:fillRect/>
          </a:stretch>
        </p:blipFill>
        <p:spPr bwMode="auto">
          <a:xfrm>
            <a:off x="4469531" y="4491122"/>
            <a:ext cx="2051584" cy="2150854"/>
          </a:xfrm>
          <a:prstGeom prst="rect">
            <a:avLst/>
          </a:prstGeom>
          <a:noFill/>
        </p:spPr>
      </p:pic>
      <p:pic>
        <p:nvPicPr>
          <p:cNvPr id="27656" name="Picture 8" descr="https://sun9-53.userapi.com/MBqo-c3798NNzuPeq0yeWhJVyTOpoAQK8n-oNA/ZB5htQeWv7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264" y="4461115"/>
            <a:ext cx="1558070" cy="20774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556792"/>
            <a:ext cx="9144000" cy="530120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644008" y="1772816"/>
            <a:ext cx="424847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В групповом помещении создан книжный уголок, в котором подобрана художественная и энциклопедическая литература в соответствии с тематикой и возрастом детей. Детей знакомят с писателями и их произведениями. Данный уголок позволяет психологу и воспитателю организовать цикл мероприятий 1 раз в месяц по </a:t>
            </a:r>
            <a:r>
              <a:rPr lang="ru-RU" sz="2400" dirty="0" err="1" smtClean="0">
                <a:solidFill>
                  <a:schemeClr val="bg1"/>
                </a:solidFill>
              </a:rPr>
              <a:t>сказкотерапии</a:t>
            </a:r>
            <a:r>
              <a:rPr lang="ru-RU" sz="2400" dirty="0" smtClean="0">
                <a:solidFill>
                  <a:schemeClr val="bg1"/>
                </a:solidFill>
              </a:rPr>
              <a:t>. 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32772" name="Picture 4" descr="https://dyy91.edusev.ru/uploads/1000/704/section/31441/IMG_38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7" y="2348880"/>
            <a:ext cx="4236255" cy="38888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556792"/>
            <a:ext cx="9144000" cy="530120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15516" y="1700808"/>
            <a:ext cx="87129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В центре художественно-эстетического развития находится уголок творчества, в котором имеется разнообразный демонстрационный материал для рисования: краски, кисточки, карандаши, трафареты, фломастеры, раскраски, бумага разной фактуры, репродукции открыток и альбомов для рассматривания.  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33794" name="Picture 2" descr="http://900igr.net/up/datas/199832/025.jpg"/>
          <p:cNvPicPr>
            <a:picLocks noChangeAspect="1" noChangeArrowheads="1"/>
          </p:cNvPicPr>
          <p:nvPr/>
        </p:nvPicPr>
        <p:blipFill>
          <a:blip r:embed="rId3" cstate="print"/>
          <a:srcRect l="15587" t="15795" r="16868" b="11465"/>
          <a:stretch>
            <a:fillRect/>
          </a:stretch>
        </p:blipFill>
        <p:spPr bwMode="auto">
          <a:xfrm>
            <a:off x="1259632" y="4166593"/>
            <a:ext cx="2736304" cy="2210092"/>
          </a:xfrm>
          <a:prstGeom prst="rect">
            <a:avLst/>
          </a:prstGeom>
          <a:noFill/>
        </p:spPr>
      </p:pic>
      <p:pic>
        <p:nvPicPr>
          <p:cNvPr id="2050" name="Picture 2" descr="http://900igr.net/up/datai/92075/0017-024-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7" t="19650" r="-7087" b="12855"/>
          <a:stretch/>
        </p:blipFill>
        <p:spPr bwMode="auto">
          <a:xfrm>
            <a:off x="5220072" y="4166593"/>
            <a:ext cx="2308283" cy="2184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556792"/>
            <a:ext cx="9144000" cy="530120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1772816"/>
            <a:ext cx="79928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Для решения </a:t>
            </a:r>
            <a:r>
              <a:rPr lang="ru-RU" sz="2400" dirty="0" smtClean="0">
                <a:solidFill>
                  <a:schemeClr val="bg1"/>
                </a:solidFill>
              </a:rPr>
              <a:t>коррекционно-развивающих</a:t>
            </a:r>
            <a:r>
              <a:rPr lang="ru-RU" sz="2400" b="1" dirty="0" smtClean="0"/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задач </a:t>
            </a:r>
            <a:r>
              <a:rPr lang="ru-RU" sz="2400" dirty="0" smtClean="0">
                <a:solidFill>
                  <a:schemeClr val="bg1"/>
                </a:solidFill>
              </a:rPr>
              <a:t>используется </a:t>
            </a:r>
            <a:r>
              <a:rPr lang="ru-RU" sz="2400" dirty="0" smtClean="0">
                <a:solidFill>
                  <a:schemeClr val="bg1"/>
                </a:solidFill>
              </a:rPr>
              <a:t>функциональная </a:t>
            </a:r>
            <a:r>
              <a:rPr lang="ru-RU" sz="2400" dirty="0" smtClean="0">
                <a:solidFill>
                  <a:schemeClr val="bg1"/>
                </a:solidFill>
              </a:rPr>
              <a:t>музыка и </a:t>
            </a:r>
            <a:r>
              <a:rPr lang="ru-RU" sz="2400" dirty="0" err="1">
                <a:solidFill>
                  <a:schemeClr val="bg1"/>
                </a:solidFill>
              </a:rPr>
              <a:t>аудирование</a:t>
            </a:r>
            <a:r>
              <a:rPr lang="ru-RU" sz="2400" dirty="0" smtClean="0">
                <a:solidFill>
                  <a:schemeClr val="bg1"/>
                </a:solidFill>
              </a:rPr>
              <a:t> мастеров </a:t>
            </a:r>
            <a:r>
              <a:rPr lang="ru-RU" sz="2400" dirty="0" smtClean="0">
                <a:solidFill>
                  <a:schemeClr val="bg1"/>
                </a:solidFill>
              </a:rPr>
              <a:t>слова. </a:t>
            </a:r>
            <a:r>
              <a:rPr lang="ru-RU" sz="2400" dirty="0" smtClean="0">
                <a:solidFill>
                  <a:schemeClr val="bg1"/>
                </a:solidFill>
              </a:rPr>
              <a:t>Музыкотерапию </a:t>
            </a:r>
            <a:r>
              <a:rPr lang="ru-RU" sz="2400" dirty="0" smtClean="0">
                <a:solidFill>
                  <a:schemeClr val="bg1"/>
                </a:solidFill>
              </a:rPr>
              <a:t>организовывают музыкальный </a:t>
            </a:r>
            <a:r>
              <a:rPr lang="ru-RU" sz="2400" dirty="0" smtClean="0">
                <a:solidFill>
                  <a:schemeClr val="bg1"/>
                </a:solidFill>
              </a:rPr>
              <a:t>руководитель, психолог</a:t>
            </a:r>
            <a:r>
              <a:rPr lang="ru-RU" sz="2400" dirty="0" smtClean="0">
                <a:solidFill>
                  <a:schemeClr val="bg1"/>
                </a:solidFill>
              </a:rPr>
              <a:t>, воспитатель.</a:t>
            </a:r>
            <a:endParaRPr lang="ru-RU" sz="2400" dirty="0"/>
          </a:p>
        </p:txBody>
      </p:sp>
      <p:pic>
        <p:nvPicPr>
          <p:cNvPr id="4098" name="Picture 2" descr="https://sun9-69.userapi.com/I683-3IpX2jKtTDMoedRB2y_jmzqUgcHrNBK7A/FBFy8BJHTbI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2" t="27743" b="5080"/>
          <a:stretch/>
        </p:blipFill>
        <p:spPr bwMode="auto">
          <a:xfrm>
            <a:off x="971600" y="4077072"/>
            <a:ext cx="3326645" cy="188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31sp.detkin-club.ru/editor/1993/images/8e0af3a283f6149d91e9c9013d48572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683733"/>
            <a:ext cx="3041356" cy="2281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8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3573016"/>
            <a:ext cx="7380312" cy="1470025"/>
          </a:xfrm>
        </p:spPr>
        <p:txBody>
          <a:bodyPr>
            <a:noAutofit/>
          </a:bodyPr>
          <a:lstStyle/>
          <a:p>
            <a:pPr algn="l"/>
            <a:r>
              <a:rPr lang="ru-RU" sz="2000" b="1" dirty="0" smtClean="0"/>
              <a:t>Подготовили:</a:t>
            </a:r>
            <a:br>
              <a:rPr lang="ru-RU" sz="2000" b="1" dirty="0" smtClean="0"/>
            </a:br>
            <a:r>
              <a:rPr lang="ru-RU" sz="2000" b="1" dirty="0" smtClean="0"/>
              <a:t>учитель – логопед </a:t>
            </a:r>
            <a:r>
              <a:rPr lang="ru-RU" sz="2000" b="1" dirty="0" err="1" smtClean="0"/>
              <a:t>Витько</a:t>
            </a:r>
            <a:r>
              <a:rPr lang="ru-RU" sz="2000" b="1" dirty="0" smtClean="0"/>
              <a:t> Мария Ивановна</a:t>
            </a:r>
            <a:br>
              <a:rPr lang="ru-RU" sz="2000" b="1" dirty="0" smtClean="0"/>
            </a:br>
            <a:r>
              <a:rPr lang="ru-RU" sz="2000" b="1" dirty="0" smtClean="0"/>
              <a:t>старший воспитатель Анфёрова Юлия Анатольевна</a:t>
            </a:r>
            <a:br>
              <a:rPr lang="ru-RU" sz="2000" b="1" dirty="0" smtClean="0"/>
            </a:br>
            <a:r>
              <a:rPr lang="ru-RU" sz="2000" b="1" dirty="0" smtClean="0"/>
              <a:t>воспитатель  Антонова Татьяна Вениаминовна</a:t>
            </a:r>
            <a:endParaRPr lang="ru-RU" sz="2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836712"/>
            <a:ext cx="6400800" cy="1752600"/>
          </a:xfrm>
        </p:spPr>
        <p:txBody>
          <a:bodyPr>
            <a:noAutofit/>
          </a:bodyPr>
          <a:lstStyle/>
          <a:p>
            <a:r>
              <a:rPr lang="ru-RU" b="1" i="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Создание развивающей образовательной среды в разновозрастной группе компенсирующей направленности для детей с ОВЗ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556792"/>
            <a:ext cx="9144000" cy="530120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2060848"/>
            <a:ext cx="75608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Отдельное место отведено конструкторам и строительному материалу, игрушкам для обыгрывания.</a:t>
            </a:r>
            <a:endParaRPr lang="ru-RU" sz="2400" dirty="0"/>
          </a:p>
        </p:txBody>
      </p:sp>
      <p:pic>
        <p:nvPicPr>
          <p:cNvPr id="5" name="Picture 4" descr="https://sun9-34.userapi.com/3frRQ6VRNAQ2t_iguVk306uDz_AniwWbHhPFYw/8RGvmTobxNQ.jpg"/>
          <p:cNvPicPr>
            <a:picLocks noChangeAspect="1" noChangeArrowheads="1"/>
          </p:cNvPicPr>
          <p:nvPr/>
        </p:nvPicPr>
        <p:blipFill>
          <a:blip r:embed="rId3" cstate="print"/>
          <a:srcRect b="11911"/>
          <a:stretch>
            <a:fillRect/>
          </a:stretch>
        </p:blipFill>
        <p:spPr bwMode="auto">
          <a:xfrm>
            <a:off x="1403648" y="3429000"/>
            <a:ext cx="2350158" cy="2760307"/>
          </a:xfrm>
          <a:prstGeom prst="rect">
            <a:avLst/>
          </a:prstGeom>
          <a:noFill/>
        </p:spPr>
      </p:pic>
      <p:pic>
        <p:nvPicPr>
          <p:cNvPr id="3074" name="Picture 2" descr="https://sun9-5.userapi.com/V2EH0QTi512P_aWbUqHspqUeGJSnTZ-yv_icwA/QD4cYFWZRFU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547672"/>
            <a:ext cx="3363949" cy="252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556792"/>
            <a:ext cx="9144000" cy="530120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647564" y="1899072"/>
            <a:ext cx="78488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Наблюдения за детьми с ОВЗ показали, что грамотная организованно предметно развивающая среда вызывает у детей чувство радости, эмоционально положительное отношение к детскому саду, желание посещать его. 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Среда обогащает детей новыми знаниями, способствует интеллектуальному и социальному развитию.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Коллектив не останавливается на достигнутом. Перспектива в работе: организация центра экспериментально - исследовательской деятельности.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1556792"/>
            <a:ext cx="9144000" cy="530120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 descr="https://fsd.multiurok.ru/html/2017/04/22/s_58fb7a33b0951/616130_1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088241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556792"/>
            <a:ext cx="9144000" cy="530120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647564" y="2996952"/>
            <a:ext cx="78488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</a:rPr>
              <a:t>СПАСИБО ЗА ВНИМАНИЕ</a:t>
            </a:r>
            <a:endParaRPr lang="ru-RU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57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060848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1556792"/>
            <a:ext cx="9144000" cy="530120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i="1" dirty="0"/>
              <a:t>«Образование детей с особыми потребностями является одной из основных задач для</a:t>
            </a:r>
          </a:p>
          <a:p>
            <a:pPr algn="ctr"/>
            <a:r>
              <a:rPr lang="ru-RU" sz="2800" i="1" dirty="0"/>
              <a:t>страны. Это необходимое условие создания действительно инклюзивного общества, где</a:t>
            </a:r>
          </a:p>
          <a:p>
            <a:pPr algn="ctr"/>
            <a:r>
              <a:rPr lang="ru-RU" sz="2800" i="1" dirty="0"/>
              <a:t>каждый сможет чувствовать причастность и </a:t>
            </a:r>
            <a:r>
              <a:rPr lang="ru-RU" sz="2800" i="1" dirty="0" err="1"/>
              <a:t>востребованность</a:t>
            </a:r>
            <a:r>
              <a:rPr lang="ru-RU" sz="2800" i="1" dirty="0"/>
              <a:t> своих действий. Мы</a:t>
            </a:r>
          </a:p>
          <a:p>
            <a:pPr algn="ctr"/>
            <a:r>
              <a:rPr lang="ru-RU" sz="2800" i="1" dirty="0"/>
              <a:t>обязаны дать возможность каждому ребенку, независимо от его потребностей и других</a:t>
            </a:r>
          </a:p>
          <a:p>
            <a:pPr algn="ctr"/>
            <a:r>
              <a:rPr lang="ru-RU" sz="2800" i="1" dirty="0"/>
              <a:t>обстоятельств, полностью реализовать свой потенциал, приносить пользу обществу и</a:t>
            </a:r>
          </a:p>
          <a:p>
            <a:pPr algn="ctr"/>
            <a:r>
              <a:rPr lang="ru-RU" sz="2800" i="1" dirty="0"/>
              <a:t>стать полноценным его членом»</a:t>
            </a:r>
          </a:p>
          <a:p>
            <a:pPr algn="ctr"/>
            <a:r>
              <a:rPr lang="ru-RU" sz="2800" i="1" dirty="0" smtClean="0"/>
              <a:t>                                                                       Дэвид </a:t>
            </a:r>
            <a:r>
              <a:rPr lang="ru-RU" sz="2800" i="1" dirty="0" err="1"/>
              <a:t>Бланкет</a:t>
            </a:r>
            <a:endParaRPr lang="ru-RU" sz="2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556792"/>
            <a:ext cx="9144000" cy="530120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1988840"/>
            <a:ext cx="856895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В современной дошкольной педагогике на первый план выдвигаются задачи </a:t>
            </a:r>
            <a:r>
              <a:rPr lang="ru-RU" sz="2800" dirty="0" err="1" smtClean="0">
                <a:solidFill>
                  <a:schemeClr val="bg1"/>
                </a:solidFill>
              </a:rPr>
              <a:t>гуманизации</a:t>
            </a:r>
            <a:r>
              <a:rPr lang="ru-RU" sz="2800" dirty="0" smtClean="0">
                <a:solidFill>
                  <a:schemeClr val="bg1"/>
                </a:solidFill>
              </a:rPr>
              <a:t> процесса воспитания и обучения, охраны и укрепления физического и психического здоровья детей, их полноценного развития.</a:t>
            </a:r>
          </a:p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</a:rPr>
              <a:t>Решение этих задач невозможно без создания современной предметно-развивающей среды.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556792"/>
            <a:ext cx="9144000" cy="530120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2204864"/>
            <a:ext cx="82809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Под предметно - развивающей средой следует понимать естественную комфортабельную, уютную обстановку, рационально организованную, насыщенную разнообразными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сенсорными раздражителями и игровыми материалами.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556792"/>
            <a:ext cx="9144000" cy="530120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1628800"/>
            <a:ext cx="896448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При создании предметной пространственной среды мы учитывали требования ФГОС: 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• максимальную реализацию образовательного потенциала пространства, материалов, оборудования и инвентаря для развития детей дошкольного возраста в соответствии с особенностями каждого возрастного этапа, охраны и укрепления их здоровья, учета особенностей и коррекции недостатков их развития; 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• возможность общения и совместной деятельности детей (в том числе детей разного возраста), двигательной активности детей, а также возможности для уединения; 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• реализацию различных образовательных программ; в случае организации инклюзивного образования - необходимые для него условия; учет возрастных особенностей детей.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 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556792"/>
            <a:ext cx="9144000" cy="530120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0" y="1556792"/>
            <a:ext cx="9144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Руководствуясь ФГОС в  группе компенсирующей направленности педагогами реализуются следующие принципы: 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chemeClr val="bg1"/>
                </a:solidFill>
              </a:rPr>
              <a:t>-доступность: материал для свободной самостоятельной деятельности дошкольников на нижних открытых полках, наглядно-дидактический материал изготовлен и подобран с учетом возрастных особенностей дошкольников; 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chemeClr val="bg1"/>
                </a:solidFill>
              </a:rPr>
              <a:t>- системность: весь материал систематизирован по центрам, каждой зоне отведено отдельное место; 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chemeClr val="bg1"/>
                </a:solidFill>
              </a:rPr>
              <a:t>- вариативность (наглядно-дидактический материал, дидактические пособия и настольно-печатные пособия многовариантны и могут использоваться на разных занятиях в разных вариантах, в зависимости от возраста детей и задач обучения); 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556792"/>
            <a:ext cx="9144000" cy="530120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95536" y="1916832"/>
            <a:ext cx="82809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sz="2400" dirty="0" smtClean="0">
                <a:solidFill>
                  <a:schemeClr val="bg1"/>
                </a:solidFill>
              </a:rPr>
              <a:t>-здоровье сбережение (имеется основное и дополнительное освещение,  столы и стулья для детей имеют регулирующие по высоте ножки, для игр на полу имеется ковер, помещение легко проветривается и др.); 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chemeClr val="bg1"/>
                </a:solidFill>
              </a:rPr>
              <a:t>- мобильность (настенные пособия легко снимаются со стен и переносятся; детские столы могут раздвигаться или выносится во время разнообразных видов деятельности); 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chemeClr val="bg1"/>
                </a:solidFill>
              </a:rPr>
              <a:t>- эстетичность (мебель, наглядно-методические пособия и игры выполнены из современных, ярких материалов, эстетически оформлены); 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chemeClr val="bg1"/>
                </a:solidFill>
              </a:rPr>
              <a:t>- принцип свободы достижения ребенком своего права;</a:t>
            </a:r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556792"/>
            <a:ext cx="9144000" cy="530120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700808"/>
            <a:ext cx="83529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Пространство в группе разделены на определенные центры которые, при желании и необходимости, легко трансформируется. Все предметы доступны детям. Оснащение уголков меняется в соответствии с тематическим планированием образовательного процесса.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s://sun9-30.userapi.com/Jjzho9bIS0E_0BclBNERkxtoiI6bDHyeZ6qmUA/3owK-IGjyhU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210"/>
          <a:stretch/>
        </p:blipFill>
        <p:spPr bwMode="auto">
          <a:xfrm>
            <a:off x="1043608" y="4021663"/>
            <a:ext cx="3623251" cy="2086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un9-76.userapi.com/gEjjYrkqbCkJm674hURJwiyif7deN0uhM0IRRg/C-7sRg1ovXQ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987062"/>
            <a:ext cx="2847256" cy="2135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517</TotalTime>
  <Words>824</Words>
  <Application>Microsoft Office PowerPoint</Application>
  <PresentationFormat>Экран (4:3)</PresentationFormat>
  <Paragraphs>48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Муниципальное бюджетное дошкольное образовательное  учреждение центр развития ребенка –  детский сад № 16 г. Нытва</vt:lpstr>
      <vt:lpstr>Подготовили: учитель – логопед Витько Мария Ивановна старший воспитатель Анфёрова Юлия Анатольевна воспитатель  Антонова Татьяна Вениаминовна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 учреждение центр развития ребенка –  детский сад № 16 г. Нытва</dc:title>
  <dc:creator>Yulia</dc:creator>
  <cp:lastModifiedBy>Microsoft</cp:lastModifiedBy>
  <cp:revision>10</cp:revision>
  <dcterms:created xsi:type="dcterms:W3CDTF">2020-11-13T16:44:52Z</dcterms:created>
  <dcterms:modified xsi:type="dcterms:W3CDTF">2020-11-15T14:25:17Z</dcterms:modified>
</cp:coreProperties>
</file>